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9" r:id="rId2"/>
    <p:sldMasterId id="2147483681" r:id="rId3"/>
  </p:sldMasterIdLst>
  <p:notesMasterIdLst>
    <p:notesMasterId r:id="rId11"/>
  </p:notesMasterIdLst>
  <p:handoutMasterIdLst>
    <p:handoutMasterId r:id="rId12"/>
  </p:handoutMasterIdLst>
  <p:sldIdLst>
    <p:sldId id="275" r:id="rId4"/>
    <p:sldId id="281" r:id="rId5"/>
    <p:sldId id="280" r:id="rId6"/>
    <p:sldId id="290" r:id="rId7"/>
    <p:sldId id="284" r:id="rId8"/>
    <p:sldId id="285" r:id="rId9"/>
    <p:sldId id="28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63" autoAdjust="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5" d="100"/>
          <a:sy n="155" d="100"/>
        </p:scale>
        <p:origin x="5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425C8D-C5AF-9F4F-9E24-5C2DC7275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1E46C-AA4E-214A-A45C-A09C6AE0B0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442EA-0DF9-924B-8435-17D563E57ACA}" type="datetimeFigureOut">
              <a:rPr lang="en-US" smtClean="0"/>
              <a:t>6/2/21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AFBB1-2BB3-DA46-A158-0722D5A310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D7EA5-B09A-264C-ABF4-E27232AD2E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321C2-EC5F-E04A-AFC0-A1F418A55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81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g>
</file>

<file path=ppt/media/image12.jpeg>
</file>

<file path=ppt/media/image13.png>
</file>

<file path=ppt/media/image14.png>
</file>

<file path=ppt/media/image15.png>
</file>

<file path=ppt/media/image2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955B6-3D2D-2944-B7F4-FE074C92CB41}" type="datetimeFigureOut">
              <a:rPr lang="en-US" smtClean="0"/>
              <a:t>6/2/21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6ACD0-BE8A-3D4B-8E89-B0E6ACFF5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7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52D8F1-025F-1B45-BD8A-D1664CE56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3346" y="-446589"/>
            <a:ext cx="7124888" cy="76747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976E31-1EA1-274A-A1AD-5915E61D3EEC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UNSW Sydney Logo">
            <a:extLst>
              <a:ext uri="{FF2B5EF4-FFF2-40B4-BE49-F238E27FC236}">
                <a16:creationId xmlns:a16="http://schemas.microsoft.com/office/drawing/2014/main" id="{F0BF8575-4955-BC4A-80DE-4BF637C59C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593240" y="522000"/>
            <a:ext cx="1188000" cy="1240241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6AF8517-E0F0-4998-8AA8-25A0DD8EF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34C583A-86D7-4AD9-912C-AA86DC35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</p:spTree>
    <p:extLst>
      <p:ext uri="{BB962C8B-B14F-4D97-AF65-F5344CB8AC3E}">
        <p14:creationId xmlns:p14="http://schemas.microsoft.com/office/powerpoint/2010/main" val="331960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29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21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32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42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38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177DF-154E-A742-8FEF-9A9493EAB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635519">
            <a:off x="434031" y="-748389"/>
            <a:ext cx="7756149" cy="83547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C9DD3-2081-9D4A-BCDD-FD7DDC635932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5886A02-1DE7-4D1F-812D-8E48DA31D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BBAF8E8-6BD7-44A0-90FF-4167695E26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16367954-2926-486A-95D7-D57A05D0A1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667151" y="5261593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F9CB962-B705-314A-93E0-7EFEF584C6D7}"/>
              </a:ext>
            </a:extLst>
          </p:cNvPr>
          <p:cNvSpPr/>
          <p:nvPr userDrawn="1"/>
        </p:nvSpPr>
        <p:spPr>
          <a:xfrm>
            <a:off x="1" y="1"/>
            <a:ext cx="5543550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A4A11-68D0-0342-99AF-D474A68AB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999759">
            <a:off x="1292068" y="-612610"/>
            <a:ext cx="5135041" cy="700233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31F86E2-22A6-454C-8159-2DC19FE6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4812231" cy="49561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638188-B406-48E0-8C3F-15ACD21F3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98000" y="5011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0D705-58F1-4621-96D0-F0B9638924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3550" y="-1"/>
            <a:ext cx="6663600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87B7DB84-DBF6-43D5-A225-64A86E32A4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12071" y="532058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D9F833-BA4F-E348-9506-0D3D621C75CA}"/>
              </a:ext>
            </a:extLst>
          </p:cNvPr>
          <p:cNvSpPr/>
          <p:nvPr userDrawn="1"/>
        </p:nvSpPr>
        <p:spPr>
          <a:xfrm>
            <a:off x="6740525" y="1"/>
            <a:ext cx="5453294" cy="501575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531F2A4-2E25-476F-BA2C-2F1534A5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0" y="0"/>
            <a:ext cx="5353819" cy="501575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1CB2D6-9770-4776-A129-B761AA34E3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5200" y="51696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161D9F-A3DE-495E-AC64-CC914469DD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4551"/>
            <a:ext cx="6740525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FF675AE0-8F62-485C-BF3D-6598839BA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2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E16058-FC97-C34C-A94D-1AEBA1319CEF}"/>
              </a:ext>
            </a:extLst>
          </p:cNvPr>
          <p:cNvSpPr/>
          <p:nvPr userDrawn="1"/>
        </p:nvSpPr>
        <p:spPr>
          <a:xfrm>
            <a:off x="0" y="1"/>
            <a:ext cx="12191999" cy="5000624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31078-F8F9-874A-9D19-CFDFD455C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597677">
            <a:off x="2348756" y="-999555"/>
            <a:ext cx="7882815" cy="9308122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2D2519EB-A5E4-4600-B620-DAE568D0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211200"/>
            <a:ext cx="11268000" cy="1785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58515C2-9BB5-4C9A-BBC5-7F4A491DD6E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21B83991-6CB1-46A6-A70E-59562F1A4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558CEE-1ED1-964F-9B8D-652B718B5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462306">
            <a:off x="290281" y="727049"/>
            <a:ext cx="6021559" cy="814966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EC0BA0E-E5B8-41F6-813F-C9A458BE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2624400"/>
            <a:ext cx="6244621" cy="2556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413593-DCD0-42A0-AE48-665AD86AE6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D37E0CB-DF2A-4FFC-85FC-AD9C7ED63B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4800" y="-2"/>
            <a:ext cx="5407200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77E20C77-3D0A-4A35-878B-F3D37CBE05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4630" y="52645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817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20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80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41D79-9C5E-1449-B506-564E0213A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dirty="0"/>
              <a:t>Title goes here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0093E-B476-CE4A-816B-226988C60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392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2" r:id="rId3"/>
    <p:sldLayoutId id="2147483651" r:id="rId4"/>
    <p:sldLayoutId id="2147483653" r:id="rId5"/>
    <p:sldLayoutId id="2147483650" r:id="rId6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﻿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7CA2B4-C8AB-4F09-B260-BA7609DF079D}"/>
              </a:ext>
            </a:extLst>
          </p:cNvPr>
          <p:cNvSpPr/>
          <p:nvPr userDrawn="1"/>
        </p:nvSpPr>
        <p:spPr>
          <a:xfrm rot="5400000">
            <a:off x="5706290" y="372291"/>
            <a:ext cx="779419" cy="12192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 Sydney Logo">
            <a:extLst>
              <a:ext uri="{FF2B5EF4-FFF2-40B4-BE49-F238E27FC236}">
                <a16:creationId xmlns:a16="http://schemas.microsoft.com/office/drawing/2014/main" id="{84EF7EA2-D124-438C-BF7A-68B3D687830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8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2/6/21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D9B66-E5D8-458F-B15F-FCAE5CAD781F}"/>
              </a:ext>
            </a:extLst>
          </p:cNvPr>
          <p:cNvSpPr/>
          <p:nvPr userDrawn="1"/>
        </p:nvSpPr>
        <p:spPr>
          <a:xfrm rot="5400000">
            <a:off x="8353696" y="3019698"/>
            <a:ext cx="6858002" cy="818606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 Sydney Logo">
            <a:extLst>
              <a:ext uri="{FF2B5EF4-FFF2-40B4-BE49-F238E27FC236}">
                <a16:creationId xmlns:a16="http://schemas.microsoft.com/office/drawing/2014/main" id="{725B2B7F-7BA2-426B-BEF7-9C26ECD9179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5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6" r:id="rId3"/>
    <p:sldLayoutId id="214748368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AF25B-6981-487F-803B-DED1765A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AU" sz="3600" dirty="0"/>
            </a:br>
            <a:br>
              <a:rPr lang="en-AU" sz="3600" dirty="0"/>
            </a:br>
            <a:br>
              <a:rPr lang="en-AU" sz="3600" dirty="0"/>
            </a:br>
            <a:r>
              <a:rPr lang="en-AU" sz="3600" dirty="0"/>
              <a:t>Did ocean circulation changes build the Antarctic ice sheet?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8FB4A-E2C2-4657-8053-040B4B85A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6242" y="184063"/>
            <a:ext cx="4730400" cy="1422651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David Hutchinson</a:t>
            </a:r>
          </a:p>
          <a:p>
            <a:pPr algn="r"/>
            <a:r>
              <a:rPr lang="en-US" dirty="0"/>
              <a:t>Climate Change Research Centre</a:t>
            </a:r>
          </a:p>
          <a:p>
            <a:pPr algn="r"/>
            <a:r>
              <a:rPr lang="en-US" dirty="0"/>
              <a:t>UNSW Sydney</a:t>
            </a:r>
          </a:p>
          <a:p>
            <a:endParaRPr lang="en-US" dirty="0"/>
          </a:p>
        </p:txBody>
      </p:sp>
      <p:pic>
        <p:nvPicPr>
          <p:cNvPr id="13" name="Picture 12" descr="Chart, radar chart&#10;&#10;Description automatically generated">
            <a:extLst>
              <a:ext uri="{FF2B5EF4-FFF2-40B4-BE49-F238E27FC236}">
                <a16:creationId xmlns:a16="http://schemas.microsoft.com/office/drawing/2014/main" id="{E19AB3BF-B968-1342-93DB-2DFAA4FC3A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78" b="17470"/>
          <a:stretch/>
        </p:blipFill>
        <p:spPr>
          <a:xfrm>
            <a:off x="5795405" y="1927867"/>
            <a:ext cx="6302692" cy="3439547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9C374EA-FB4A-E14F-8362-71DCD925E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7317" y="5893591"/>
            <a:ext cx="3779325" cy="78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7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AU" dirty="0"/>
              <a:t>Climate from 66 million years to present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C8226D-E3A2-234D-A0E2-B4FB2ECF4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6602"/>
            <a:ext cx="11353800" cy="21820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C87A0E-285A-DF46-B591-697C167A8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16292"/>
            <a:ext cx="11353800" cy="6656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26FF74-C5DA-0045-AC00-2C53B84CC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5563"/>
            <a:ext cx="11353800" cy="3710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080E29-51DC-DD42-BD35-B7C26A09F60D}"/>
              </a:ext>
            </a:extLst>
          </p:cNvPr>
          <p:cNvSpPr txBox="1"/>
          <p:nvPr/>
        </p:nvSpPr>
        <p:spPr>
          <a:xfrm>
            <a:off x="524230" y="4581987"/>
            <a:ext cx="72348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Eocene: Warm, ice-free world prior to 34 Ma</a:t>
            </a:r>
          </a:p>
          <a:p>
            <a:pPr>
              <a:lnSpc>
                <a:spcPct val="150000"/>
              </a:lnSpc>
            </a:pPr>
            <a:r>
              <a:rPr lang="en-US" dirty="0"/>
              <a:t>	-&gt; Deep ocean was 10-15 </a:t>
            </a:r>
            <a:r>
              <a:rPr lang="en-GB" dirty="0">
                <a:sym typeface="Symbol" pitchFamily="2" charset="2"/>
              </a:rPr>
              <a:t>C warmer than today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Oligocene: beginning of the Antarctic ice sheet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Decrease in CO</a:t>
            </a:r>
            <a:r>
              <a:rPr lang="en-US" baseline="-25000" dirty="0"/>
              <a:t>2</a:t>
            </a:r>
            <a:r>
              <a:rPr lang="en-US" dirty="0"/>
              <a:t> forcing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Major changes in ocean gateways and circulation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0530B0F-69C7-C545-A15D-764E5B6B1AEA}"/>
              </a:ext>
            </a:extLst>
          </p:cNvPr>
          <p:cNvSpPr/>
          <p:nvPr/>
        </p:nvSpPr>
        <p:spPr>
          <a:xfrm>
            <a:off x="5074734" y="1815232"/>
            <a:ext cx="1204331" cy="1973766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2778BD1E-1250-1D4B-B9AA-D8F709D701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7902" y="2390110"/>
            <a:ext cx="844098" cy="10388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82AA45-336C-B346-A356-CC25AA316D0D}"/>
              </a:ext>
            </a:extLst>
          </p:cNvPr>
          <p:cNvSpPr txBox="1"/>
          <p:nvPr/>
        </p:nvSpPr>
        <p:spPr>
          <a:xfrm>
            <a:off x="7852316" y="4397321"/>
            <a:ext cx="3501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Westerhold</a:t>
            </a:r>
            <a:r>
              <a:rPr lang="en-US" dirty="0"/>
              <a:t> et al,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8E9F20-10D3-764E-97D6-EF1598989803}"/>
              </a:ext>
            </a:extLst>
          </p:cNvPr>
          <p:cNvSpPr txBox="1"/>
          <p:nvPr/>
        </p:nvSpPr>
        <p:spPr>
          <a:xfrm>
            <a:off x="6279065" y="1815232"/>
            <a:ext cx="2014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EOT</a:t>
            </a:r>
          </a:p>
        </p:txBody>
      </p:sp>
    </p:spTree>
    <p:extLst>
      <p:ext uri="{BB962C8B-B14F-4D97-AF65-F5344CB8AC3E}">
        <p14:creationId xmlns:p14="http://schemas.microsoft.com/office/powerpoint/2010/main" val="17956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048" y="-133519"/>
            <a:ext cx="10515600" cy="1325563"/>
          </a:xfrm>
        </p:spPr>
        <p:txBody>
          <a:bodyPr/>
          <a:lstStyle/>
          <a:p>
            <a:r>
              <a:rPr lang="en-AU" dirty="0"/>
              <a:t>Why care about the Eocene-Oligocene?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417ADCD-4A1E-9748-9DA6-3CE9ACC4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3" y="1245539"/>
            <a:ext cx="5143347" cy="3807259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9AD729E4-3F29-FC43-B097-C91F9FD1F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54751"/>
            <a:ext cx="4986462" cy="3898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87943E-CE29-664B-92A6-CE69A1F8E5A2}"/>
              </a:ext>
            </a:extLst>
          </p:cNvPr>
          <p:cNvSpPr txBox="1"/>
          <p:nvPr/>
        </p:nvSpPr>
        <p:spPr>
          <a:xfrm>
            <a:off x="3456447" y="4868132"/>
            <a:ext cx="3144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      23      34      56 Ma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12C400-F495-494A-B8EE-0FEF6341DD03}"/>
              </a:ext>
            </a:extLst>
          </p:cNvPr>
          <p:cNvSpPr txBox="1"/>
          <p:nvPr/>
        </p:nvSpPr>
        <p:spPr>
          <a:xfrm>
            <a:off x="1941786" y="5361709"/>
            <a:ext cx="914067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High latitude climate much warmer than today (10-20</a:t>
            </a:r>
            <a:r>
              <a:rPr lang="en-GB" sz="2000" dirty="0">
                <a:sym typeface="Symbol" pitchFamily="2" charset="2"/>
              </a:rPr>
              <a:t>C)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ym typeface="Symbol" pitchFamily="2" charset="2"/>
              </a:rPr>
              <a:t>But tropics only ~5C warmer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ym typeface="Symbol" pitchFamily="2" charset="2"/>
              </a:rPr>
              <a:t>Hard for climate models to capture this ‘low gradient’ world</a:t>
            </a:r>
          </a:p>
        </p:txBody>
      </p:sp>
    </p:spTree>
    <p:extLst>
      <p:ext uri="{BB962C8B-B14F-4D97-AF65-F5344CB8AC3E}">
        <p14:creationId xmlns:p14="http://schemas.microsoft.com/office/powerpoint/2010/main" val="942240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905" y="12199"/>
            <a:ext cx="10515600" cy="1325563"/>
          </a:xfrm>
        </p:spPr>
        <p:txBody>
          <a:bodyPr>
            <a:normAutofit/>
          </a:bodyPr>
          <a:lstStyle/>
          <a:p>
            <a:r>
              <a:rPr lang="en-AU" sz="3200" dirty="0"/>
              <a:t>Opening of gateways isolated Antarctica – caused cooling?</a:t>
            </a:r>
          </a:p>
        </p:txBody>
      </p:sp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912765DD-891A-EB43-8045-96AC20FBA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7" y="1569499"/>
            <a:ext cx="11109158" cy="492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81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484" y="-176463"/>
            <a:ext cx="10515600" cy="1325563"/>
          </a:xfrm>
        </p:spPr>
        <p:txBody>
          <a:bodyPr>
            <a:normAutofit/>
          </a:bodyPr>
          <a:lstStyle/>
          <a:p>
            <a:r>
              <a:rPr lang="en-AU" sz="3600" dirty="0"/>
              <a:t>Climate model simulations: GFDL CM2.1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CB217EB-2CDF-D84E-B9B4-5302452CF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668" y="946099"/>
            <a:ext cx="5736828" cy="58721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ACCCDE-4F32-D147-85CF-47740DBDDC08}"/>
              </a:ext>
            </a:extLst>
          </p:cNvPr>
          <p:cNvSpPr txBox="1"/>
          <p:nvPr/>
        </p:nvSpPr>
        <p:spPr>
          <a:xfrm>
            <a:off x="6108031" y="946099"/>
            <a:ext cx="515352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Control run: 800 ppm CO</a:t>
            </a:r>
            <a:r>
              <a:rPr lang="en-US" sz="2200" baseline="-25000" dirty="0"/>
              <a:t>2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6500 year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SST equator ~35°C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Arctic 4-6°C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Southern Ocean 15-20°C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r>
              <a:rPr lang="en-US" sz="2200" dirty="0"/>
              <a:t>Arctic Ocean very fresh ~ 20 </a:t>
            </a:r>
            <a:r>
              <a:rPr lang="en-US" sz="2200" dirty="0" err="1"/>
              <a:t>psu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North Atlantic: 25-30 </a:t>
            </a:r>
            <a:r>
              <a:rPr lang="en-US" sz="2200" dirty="0" err="1"/>
              <a:t>psu</a:t>
            </a:r>
            <a:br>
              <a:rPr lang="en-US" sz="2200" dirty="0"/>
            </a:br>
            <a:r>
              <a:rPr lang="en-US" sz="2200" dirty="0"/>
              <a:t>-&gt; much too fresh to sink</a:t>
            </a:r>
          </a:p>
          <a:p>
            <a:endParaRPr lang="en-US" sz="2200" dirty="0"/>
          </a:p>
          <a:p>
            <a:r>
              <a:rPr lang="en-US" sz="2200" dirty="0">
                <a:solidFill>
                  <a:srgbClr val="FF0000"/>
                </a:solidFill>
              </a:rPr>
              <a:t>How might the salinity of the Atlantic increase to enable overturning?</a:t>
            </a:r>
          </a:p>
          <a:p>
            <a:endParaRPr lang="en-US" sz="2200" dirty="0">
              <a:solidFill>
                <a:srgbClr val="FF0000"/>
              </a:solidFill>
            </a:endParaRPr>
          </a:p>
          <a:p>
            <a:endParaRPr lang="en-US" sz="2200" dirty="0"/>
          </a:p>
          <a:p>
            <a:r>
              <a:rPr lang="en-US" sz="2200" dirty="0"/>
              <a:t>Hutchinson et al, 2018, </a:t>
            </a:r>
            <a:r>
              <a:rPr lang="en-US" sz="2200" i="1" dirty="0" err="1"/>
              <a:t>Clim</a:t>
            </a:r>
            <a:r>
              <a:rPr lang="en-US" sz="2200" i="1" dirty="0"/>
              <a:t>. Past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30921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842" y="0"/>
            <a:ext cx="10515600" cy="1325563"/>
          </a:xfrm>
        </p:spPr>
        <p:txBody>
          <a:bodyPr>
            <a:normAutofit/>
          </a:bodyPr>
          <a:lstStyle/>
          <a:p>
            <a:r>
              <a:rPr lang="en-AU" sz="3600" dirty="0"/>
              <a:t>Closure of the Arctic-Atlantic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47AC2-BF63-4261-9F0F-1E7CE7442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558" y="1219862"/>
            <a:ext cx="5084421" cy="575118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AU" sz="2000" dirty="0"/>
              <a:t>Paleogeographic evidence suggests Arctic-Atlantic gateway closed at the EOT</a:t>
            </a:r>
          </a:p>
          <a:p>
            <a:pPr>
              <a:buNone/>
            </a:pPr>
            <a:endParaRPr lang="en-AU" sz="2000" dirty="0"/>
          </a:p>
          <a:p>
            <a:pPr>
              <a:buNone/>
            </a:pPr>
            <a:r>
              <a:rPr lang="en-AU" sz="2000" dirty="0"/>
              <a:t>This closure causes N. Atlantic to become saltier than N. Pacific</a:t>
            </a:r>
          </a:p>
          <a:p>
            <a:pPr>
              <a:buNone/>
            </a:pPr>
            <a:endParaRPr lang="en-AU" sz="2000" dirty="0"/>
          </a:p>
          <a:p>
            <a:pPr>
              <a:buNone/>
            </a:pPr>
            <a:r>
              <a:rPr lang="en-AU" sz="2000" dirty="0"/>
              <a:t>N. Pacific overturning shuts down, </a:t>
            </a:r>
            <a:br>
              <a:rPr lang="en-AU" sz="2000" dirty="0"/>
            </a:br>
            <a:r>
              <a:rPr lang="en-AU" sz="2000" dirty="0"/>
              <a:t>N. Atlantic overturning starts up</a:t>
            </a:r>
          </a:p>
          <a:p>
            <a:pPr>
              <a:buNone/>
            </a:pPr>
            <a:endParaRPr lang="en-AU" sz="2000" dirty="0"/>
          </a:p>
          <a:p>
            <a:pPr>
              <a:buNone/>
            </a:pPr>
            <a:r>
              <a:rPr lang="en-AU" sz="2000" dirty="0">
                <a:solidFill>
                  <a:srgbClr val="FF0000"/>
                </a:solidFill>
              </a:rPr>
              <a:t>Freshwater transport from Arctic may control Atlantic sinking</a:t>
            </a:r>
          </a:p>
          <a:p>
            <a:pPr>
              <a:buNone/>
            </a:pPr>
            <a:endParaRPr lang="en-AU" sz="2000" dirty="0"/>
          </a:p>
          <a:p>
            <a:pPr>
              <a:buNone/>
            </a:pPr>
            <a:r>
              <a:rPr lang="en-AU" sz="2000" dirty="0"/>
              <a:t>Hutchinson et al, 2019, </a:t>
            </a:r>
            <a:r>
              <a:rPr lang="en-AU" sz="2000" i="1" dirty="0"/>
              <a:t>Nature Communications</a:t>
            </a:r>
            <a:endParaRPr lang="en-A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829C31-8A2B-0043-ACC9-F15C94C0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979" y="973632"/>
            <a:ext cx="5884368" cy="588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193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CB41-59BC-49B1-B0F3-0B78C1CFB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8337"/>
            <a:ext cx="10515600" cy="1325563"/>
          </a:xfrm>
        </p:spPr>
        <p:txBody>
          <a:bodyPr>
            <a:normAutofit/>
          </a:bodyPr>
          <a:lstStyle/>
          <a:p>
            <a:r>
              <a:rPr lang="en-AU" sz="3600" dirty="0"/>
              <a:t>Future research: DECRA proposal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22AE5-9438-DE4C-8C68-C15429101948}"/>
              </a:ext>
            </a:extLst>
          </p:cNvPr>
          <p:cNvSpPr txBox="1"/>
          <p:nvPr/>
        </p:nvSpPr>
        <p:spPr>
          <a:xfrm>
            <a:off x="7199586" y="1617011"/>
            <a:ext cx="4154214" cy="437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Extend GFDL simulations from Oligocene and Miocene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ACCESS-ESM1.5 to simulate Eocene, Oligocene and Miocene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Compare with CMIP6 projections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High-resolution Southern Ocean circulation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Constrain future climate change using past climate data + models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B06D8DFD-2604-8948-9E75-F804045C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26" y="1197226"/>
            <a:ext cx="6473536" cy="479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7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5A26FC54-E506-44D2-ADAD-52B2BE581DA5}"/>
    </a:ext>
  </a:extLst>
</a:theme>
</file>

<file path=ppt/theme/theme2.xml><?xml version="1.0" encoding="utf-8"?>
<a:theme xmlns:a="http://schemas.openxmlformats.org/drawingml/2006/main" name="1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6917A901-E2C4-4D30-9D19-6BDEA5E83555}"/>
    </a:ext>
  </a:extLst>
</a:theme>
</file>

<file path=ppt/theme/theme3.xml><?xml version="1.0" encoding="utf-8"?>
<a:theme xmlns:a="http://schemas.openxmlformats.org/drawingml/2006/main" name="2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1E61FE17-81A8-4A69-9494-A990AD8ABD2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</TotalTime>
  <Words>293</Words>
  <Application>Microsoft Macintosh PowerPoint</Application>
  <PresentationFormat>Widescreen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Clancy</vt:lpstr>
      <vt:lpstr>Roboto</vt:lpstr>
      <vt:lpstr>Office Theme</vt:lpstr>
      <vt:lpstr>1_Custom Design</vt:lpstr>
      <vt:lpstr>2_Custom Design</vt:lpstr>
      <vt:lpstr>   Did ocean circulation changes build the Antarctic ice sheet?</vt:lpstr>
      <vt:lpstr>Climate from 66 million years to present</vt:lpstr>
      <vt:lpstr>Why care about the Eocene-Oligocene?</vt:lpstr>
      <vt:lpstr>Opening of gateways isolated Antarctica – caused cooling?</vt:lpstr>
      <vt:lpstr>Climate model simulations: GFDL CM2.1</vt:lpstr>
      <vt:lpstr>Closure of the Arctic-Atlantic gateway</vt:lpstr>
      <vt:lpstr>Future research: DECRA proposal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Hutchinson</dc:creator>
  <cp:lastModifiedBy>David Hutchinson</cp:lastModifiedBy>
  <cp:revision>61</cp:revision>
  <dcterms:created xsi:type="dcterms:W3CDTF">2021-05-24T05:19:36Z</dcterms:created>
  <dcterms:modified xsi:type="dcterms:W3CDTF">2021-06-02T00:38:48Z</dcterms:modified>
</cp:coreProperties>
</file>

<file path=docProps/thumbnail.jpeg>
</file>